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8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2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1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3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1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1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05-3CD9-4B50-B19E-C715188750D3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5BAB-7842-4817-B3C9-4BF4923F4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3" y="-1"/>
            <a:ext cx="10850192" cy="66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5" y="502170"/>
            <a:ext cx="10724582" cy="6355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4658" y="132838"/>
            <a:ext cx="9284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Свыше 340 МКД. 21 объект управления в Москве и МО общей площадью более 2.7 млн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кв.м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4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1" y="199947"/>
            <a:ext cx="4946676" cy="3028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89" y="199946"/>
            <a:ext cx="4737126" cy="4996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530" y="2930179"/>
            <a:ext cx="4682319" cy="31543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4931" y="3423559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ул. Маршала Жукова д. 59/2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6448" y="52712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baseline="0" dirty="0" smtClean="0">
                <a:solidFill>
                  <a:schemeClr val="bg1"/>
                </a:solidFill>
                <a:latin typeface="PTSans-CaptionBold"/>
              </a:rPr>
              <a:t>ул. Нахимовский пр-т д. 56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54260" y="6179987"/>
            <a:ext cx="3829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solidFill>
                  <a:schemeClr val="bg1"/>
                </a:solidFill>
                <a:latin typeface="PTSans-CaptionBold"/>
              </a:rPr>
              <a:t>ул. Большая Якиманка д. 22 к. 3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PTSans-CaptionBold"/>
              </a:rPr>
              <a:t>ЖК «Коперник»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4459" y="3423559"/>
            <a:ext cx="39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TSans-CaptionBold"/>
              </a:rPr>
              <a:t>ул. Верхняя </a:t>
            </a:r>
            <a:r>
              <a:rPr lang="ru-RU" b="1" dirty="0" err="1" smtClean="0">
                <a:solidFill>
                  <a:schemeClr val="bg1"/>
                </a:solidFill>
                <a:latin typeface="PTSans-CaptionBold"/>
              </a:rPr>
              <a:t>Масловка</a:t>
            </a:r>
            <a:r>
              <a:rPr lang="ru-RU" b="1" dirty="0" smtClean="0">
                <a:solidFill>
                  <a:schemeClr val="bg1"/>
                </a:solidFill>
                <a:latin typeface="PTSans-CaptionBold"/>
              </a:rPr>
              <a:t> д.20 стр.1</a:t>
            </a:r>
            <a:endParaRPr lang="ru-RU" b="1" dirty="0">
              <a:solidFill>
                <a:schemeClr val="bg1"/>
              </a:solidFill>
              <a:latin typeface="PTSans-Caption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2433" y="34235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baseline="0" dirty="0" err="1" smtClean="0">
                <a:solidFill>
                  <a:schemeClr val="bg1"/>
                </a:solidFill>
                <a:latin typeface="PTSans-CaptionBold"/>
              </a:rPr>
              <a:t>Ул.Адмирала</a:t>
            </a:r>
            <a:r>
              <a:rPr lang="ru-RU" b="1" i="0" u="none" strike="noStrike" baseline="0" dirty="0" smtClean="0">
                <a:solidFill>
                  <a:schemeClr val="bg1"/>
                </a:solidFill>
                <a:latin typeface="PTSans-CaptionBold"/>
              </a:rPr>
              <a:t> Лазарева, д.63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9565" y="6430287"/>
            <a:ext cx="512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TSans-CaptionBold"/>
              </a:rPr>
              <a:t>Ул. Проспект Вернадского, д.37, к.1А, к.1Б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santa.su/upload/iblock/967/1333525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1" y="216915"/>
            <a:ext cx="4981039" cy="32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-exp.ru/upload/iblock/e26/e266229a6166a89e0f6c4641794741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61" y="3792891"/>
            <a:ext cx="4089970" cy="26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576" y="216916"/>
            <a:ext cx="4748770" cy="32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46761"/>
              </p:ext>
            </p:extLst>
          </p:nvPr>
        </p:nvGraphicFramePr>
        <p:xfrm>
          <a:off x="360607" y="206082"/>
          <a:ext cx="11307651" cy="6256559"/>
        </p:xfrm>
        <a:graphic>
          <a:graphicData uri="http://schemas.openxmlformats.org/drawingml/2006/table">
            <a:tbl>
              <a:tblPr/>
              <a:tblGrid>
                <a:gridCol w="4551504"/>
                <a:gridCol w="629390"/>
                <a:gridCol w="768065"/>
                <a:gridCol w="597386"/>
                <a:gridCol w="682729"/>
                <a:gridCol w="625832"/>
                <a:gridCol w="711174"/>
                <a:gridCol w="842739"/>
                <a:gridCol w="1024090"/>
                <a:gridCol w="874742"/>
              </a:tblGrid>
              <a:tr h="19002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Проект плана финансово -хозяйственной деятельности по ЖК "Северный парк" на 2016 год</a:t>
                      </a:r>
                      <a:b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в   том   числе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ЖК "Северный парк" в целом</a:t>
                      </a:r>
                    </a:p>
                  </a:txBody>
                  <a:tcPr marL="3310" marR="3310" marT="33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к.1</a:t>
                      </a:r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endParaRPr lang="ru-RU" sz="7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к.2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к.3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м.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год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м.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год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м.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год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м.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план год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Доля в общей площади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17,00%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17,00%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58,93%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58,93%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24,07%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24,07%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Общая площадь жилых и нежилых  помещений, кв.м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10730,5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10730,5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37192,9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37192,9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15191,4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15191,4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63114,8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63114,8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Ставка, руб/кв.м. для собственников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47,28р.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47,28р.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47,28р.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47,28р.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47,28р.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47,28р.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Начисления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Целевые взносы собственников жилых и нежилых помещений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507338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6088056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1758480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21101764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718249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8618993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2984068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35808813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Итого начислений: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507338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6088056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1758480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21101764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718249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8618993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2984068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35808813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Расходы на содержание и обслуживание, ремонт и управление общего имущества 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Ставка  на 1м2/мес</a:t>
                      </a:r>
                    </a:p>
                  </a:txBody>
                  <a:tcPr marL="3310" marR="3310" marT="3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Договора на тех. обслуживание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123401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1480809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427718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5132620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174701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2096413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725820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8709842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11,50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Техобслуживание пож.сигнализации (ДУ ППА), вентиляции, замеры сопротивления изоляции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48287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579447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167368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2008417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68361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820336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284017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3408199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4,50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Вывоз ТБО и КГМ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32192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386298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111579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1338944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45574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546890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189344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2272133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3,00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Обслуживание линий связи ОДС вместе с оплатой диспетчеров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16096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193149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55789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669472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22787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273445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94672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1136066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1,50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Дератизация и дезинсекция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5365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64383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18596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223157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7596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91148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31557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378689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0,50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Обслуживание ИТП и систем автоматики 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21461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257532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74386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892630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30383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364594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126230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1514755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2,00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Лифты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53974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647693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187080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2244963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76413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916953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317467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3809609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5,03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Техобслуживание лифтов, планово-предупредительные ремонты, страхование, освидетельствование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53974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647693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187080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2244963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76413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916953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317467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3809609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5,03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Обслуживание мест общего пользования и придомовой территории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87239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441345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302378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1529744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123506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624822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513123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2595912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8,13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Освещение мест общего пользования, электроэнергия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32192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386298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111579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1338944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45574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546890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189344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2272133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3,00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6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Обеспечение материалами и инструментами  для технического обслуживания общедомовых коммуникаций, электрооборудование, средства пожаротушения.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27685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27685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95958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95958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39194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39194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162836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162836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2,58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Обслуживание придомовой территории, благоустройство, уборочная техника, инвентарь и материалы 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27363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27363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94842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94842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38738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38738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160943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160943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2,55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Расходы аппарата управления, зарплата обслуживающего персонала, ФОТ, налоги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112134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1345605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388666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4663990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158750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1905002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659550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7914596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10,45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Расчет затрат на дежурных по подъездам: по 4 человека на подъезд, круглосуточно, вахтенный метод по 15 дней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36698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36698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127200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127200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51955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51955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215853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215853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3,42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Пропускной режим (шлагбаум): 3 человека, круглосуточно, вахтенный метод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47751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47751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165508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165508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67602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67602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280861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280861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4,45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Итого расходы  на охрану в целом по комплексу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84449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84449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292708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292708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119556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119556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496713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496713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7,87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Итого расходов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376748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4520974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1305843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15670113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533370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6400441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2215961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26591528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42,98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Доход Управляющей компании 10% от оборота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46141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553694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159929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1919154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65323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783876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271394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3256724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4,30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Фактические расходы на 1 м.кв.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39,41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39,41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47,28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47,28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47,28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47,28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</a:rPr>
                        <a:t>47,28</a:t>
                      </a:r>
                    </a:p>
                  </a:txBody>
                  <a:tcPr marL="3310" marR="3310" marT="33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906" y="446183"/>
            <a:ext cx="7568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+mj-lt"/>
              </a:rPr>
              <a:t>Управляем вместе!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8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514</Words>
  <Application>Microsoft Office PowerPoint</Application>
  <PresentationFormat>Широкоэкранный</PresentationFormat>
  <Paragraphs>291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Cyr</vt:lpstr>
      <vt:lpstr>Calibri</vt:lpstr>
      <vt:lpstr>Calibri Light</vt:lpstr>
      <vt:lpstr>PTSans-CaptionBold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KapitalInvest Atr</dc:creator>
  <cp:lastModifiedBy>user</cp:lastModifiedBy>
  <cp:revision>13</cp:revision>
  <dcterms:created xsi:type="dcterms:W3CDTF">2016-04-05T08:07:29Z</dcterms:created>
  <dcterms:modified xsi:type="dcterms:W3CDTF">2016-04-15T11:31:08Z</dcterms:modified>
</cp:coreProperties>
</file>